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63" r:id="rId4"/>
    <p:sldId id="268" r:id="rId5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265" autoAdjust="0"/>
  </p:normalViewPr>
  <p:slideViewPr>
    <p:cSldViewPr>
      <p:cViewPr>
        <p:scale>
          <a:sx n="140" d="100"/>
          <a:sy n="140" d="100"/>
        </p:scale>
        <p:origin x="-294" y="25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lamcenamiento\BASES%20DE%20DATOS%20TRANSITTO%20-%20copi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BASES%20DE%20DATOS%20TRANSITTO%20MIO%202%20%20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BASES%20DE%20DATOS%20TRANSITTO%20MIO%202%20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35"/>
  <c:chart>
    <c:title>
      <c:tx>
        <c:rich>
          <a:bodyPr/>
          <a:lstStyle/>
          <a:p>
            <a:pPr>
              <a:defRPr/>
            </a:pPr>
            <a:r>
              <a:rPr lang="es-MX"/>
              <a:t>CUANTIFICACIÓN DE DETENCIONES POR RANGOS DE EDAD Y GÉNERO</a:t>
            </a: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1.634726744805318E-2"/>
                  <c:y val="-1.5129917744474751E-2"/>
                </c:manualLayout>
              </c:layout>
              <c:showVal val="1"/>
            </c:dLbl>
            <c:dLbl>
              <c:idx val="1"/>
              <c:layout>
                <c:manualLayout>
                  <c:x val="1.4303859017046531E-2"/>
                  <c:y val="-2.2694876616712194E-2"/>
                </c:manualLayout>
              </c:layout>
              <c:showVal val="1"/>
            </c:dLbl>
            <c:dLbl>
              <c:idx val="2"/>
              <c:layout>
                <c:manualLayout>
                  <c:x val="2.043392341176482E-2"/>
                  <c:y val="-1.1347438308356063E-2"/>
                </c:manualLayout>
              </c:layout>
              <c:showVal val="1"/>
            </c:dLbl>
            <c:dLbl>
              <c:idx val="3"/>
              <c:layout>
                <c:manualLayout>
                  <c:x val="1.8390675879059827E-2"/>
                  <c:y val="-2.2694876616712125E-2"/>
                </c:manualLayout>
              </c:layout>
              <c:showVal val="1"/>
            </c:dLbl>
            <c:showVal val="1"/>
          </c:dLbls>
          <c:cat>
            <c:strRef>
              <c:f>Hoja5!$B$97:$E$97</c:f>
              <c:strCache>
                <c:ptCount val="4"/>
                <c:pt idx="0">
                  <c:v>HOMBRE MAYOR</c:v>
                </c:pt>
                <c:pt idx="1">
                  <c:v>HOMBRE MENOR</c:v>
                </c:pt>
                <c:pt idx="2">
                  <c:v>MUJER MAYOR</c:v>
                </c:pt>
                <c:pt idx="3">
                  <c:v>MUJER MENOR</c:v>
                </c:pt>
              </c:strCache>
            </c:strRef>
          </c:cat>
          <c:val>
            <c:numRef>
              <c:f>Hoja5!$B$98:$E$98</c:f>
              <c:numCache>
                <c:formatCode>General</c:formatCode>
                <c:ptCount val="4"/>
                <c:pt idx="0">
                  <c:v>471</c:v>
                </c:pt>
                <c:pt idx="1">
                  <c:v>149</c:v>
                </c:pt>
                <c:pt idx="2">
                  <c:v>35</c:v>
                </c:pt>
                <c:pt idx="3">
                  <c:v>22</c:v>
                </c:pt>
              </c:numCache>
            </c:numRef>
          </c:val>
        </c:ser>
        <c:shape val="box"/>
        <c:axId val="90730880"/>
        <c:axId val="90733568"/>
        <c:axId val="0"/>
      </c:bar3DChart>
      <c:catAx>
        <c:axId val="90730880"/>
        <c:scaling>
          <c:orientation val="minMax"/>
        </c:scaling>
        <c:axPos val="b"/>
        <c:majorTickMark val="none"/>
        <c:tickLblPos val="nextTo"/>
        <c:crossAx val="90733568"/>
        <c:crosses val="autoZero"/>
        <c:auto val="1"/>
        <c:lblAlgn val="ctr"/>
        <c:lblOffset val="100"/>
      </c:catAx>
      <c:valAx>
        <c:axId val="907335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0730880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5"/>
  <c:chart>
    <c:title>
      <c:tx>
        <c:rich>
          <a:bodyPr/>
          <a:lstStyle/>
          <a:p>
            <a:pPr>
              <a:defRPr lang="en-US" sz="1600">
                <a:latin typeface="Arial" pitchFamily="34" charset="0"/>
                <a:cs typeface="Arial" pitchFamily="34" charset="0"/>
              </a:defRPr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CLASIFICACIÓN Y CUANTIFICACIÓN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 lang="en-US" sz="1600">
                <a:latin typeface="Arial" pitchFamily="34" charset="0"/>
                <a:cs typeface="Arial" pitchFamily="34" charset="0"/>
              </a:defRPr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POR TIPO DE ACCIDENTES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n-US" sz="10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Hoja3!$B$3:$B$11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Hoja3!$C$3:$C$11</c:f>
              <c:numCache>
                <c:formatCode>General</c:formatCode>
                <c:ptCount val="9"/>
                <c:pt idx="0">
                  <c:v>9</c:v>
                </c:pt>
                <c:pt idx="1">
                  <c:v>5</c:v>
                </c:pt>
                <c:pt idx="2">
                  <c:v>17</c:v>
                </c:pt>
                <c:pt idx="3">
                  <c:v>9</c:v>
                </c:pt>
                <c:pt idx="4">
                  <c:v>14</c:v>
                </c:pt>
                <c:pt idx="5">
                  <c:v>7</c:v>
                </c:pt>
                <c:pt idx="6">
                  <c:v>12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shape val="box"/>
        <c:axId val="88306432"/>
        <c:axId val="88307968"/>
        <c:axId val="0"/>
      </c:bar3DChart>
      <c:catAx>
        <c:axId val="8830643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lang="en-US"/>
            </a:pPr>
            <a:endParaRPr lang="es-MX"/>
          </a:p>
        </c:txPr>
        <c:crossAx val="88307968"/>
        <c:crosses val="autoZero"/>
        <c:auto val="1"/>
        <c:lblAlgn val="ctr"/>
        <c:lblOffset val="100"/>
      </c:catAx>
      <c:valAx>
        <c:axId val="883079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 sz="7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88306432"/>
        <c:crosses val="autoZero"/>
        <c:crossBetween val="between"/>
        <c:majorUnit val="5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34"/>
  <c:chart>
    <c:title>
      <c:tx>
        <c:rich>
          <a:bodyPr/>
          <a:lstStyle/>
          <a:p>
            <a:pPr algn="ctr">
              <a:defRPr sz="1600">
                <a:latin typeface="Arial" pitchFamily="34" charset="0"/>
                <a:cs typeface="Arial" pitchFamily="34" charset="0"/>
              </a:defRPr>
            </a:pPr>
            <a:r>
              <a:rPr lang="es-MX" sz="1600" b="1" i="0" baseline="0">
                <a:latin typeface="Arial" pitchFamily="34" charset="0"/>
                <a:cs typeface="Arial" pitchFamily="34" charset="0"/>
              </a:rPr>
              <a:t>CLASIFICACIÓN  POR TIPO DE ACCIDENTE </a:t>
            </a:r>
          </a:p>
          <a:p>
            <a:pPr algn="ctr">
              <a:defRPr sz="1600">
                <a:latin typeface="Arial" pitchFamily="34" charset="0"/>
                <a:cs typeface="Arial" pitchFamily="34" charset="0"/>
              </a:defRPr>
            </a:pPr>
            <a:r>
              <a:rPr lang="es-MX" sz="1600" b="1" i="0" baseline="0">
                <a:latin typeface="Arial" pitchFamily="34" charset="0"/>
                <a:cs typeface="Arial" pitchFamily="34" charset="0"/>
              </a:rPr>
              <a:t>CON LESIONADOS Y MUERTOS</a:t>
            </a:r>
          </a:p>
        </c:rich>
      </c:tx>
      <c:layout/>
    </c:title>
    <c:view3D>
      <c:rotX val="10"/>
      <c:rotY val="30"/>
      <c:depthPercent val="100"/>
      <c:perspective val="0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MENSUAL!$B$127</c:f>
              <c:strCache>
                <c:ptCount val="1"/>
                <c:pt idx="0">
                  <c:v>ACCIDENTES TOTALES</c:v>
                </c:pt>
              </c:strCache>
            </c:strRef>
          </c:tx>
          <c:dLbls>
            <c:dLbl>
              <c:idx val="0"/>
              <c:layout>
                <c:manualLayout>
                  <c:x val="1.8761627592048163E-2"/>
                  <c:y val="-2.6284348864994131E-2"/>
                </c:manualLayout>
              </c:layout>
              <c:showVal val="1"/>
            </c:dLbl>
            <c:dLbl>
              <c:idx val="1"/>
              <c:layout>
                <c:manualLayout>
                  <c:x val="1.1257035647279583E-2"/>
                  <c:y val="-5.9737156511350073E-2"/>
                </c:manualLayout>
              </c:layout>
              <c:showVal val="1"/>
            </c:dLbl>
            <c:dLbl>
              <c:idx val="2"/>
              <c:layout>
                <c:manualLayout>
                  <c:x val="1.8761726078799251E-2"/>
                  <c:y val="-4.3010752688172046E-2"/>
                </c:manualLayout>
              </c:layout>
              <c:showVal val="1"/>
            </c:dLbl>
            <c:dLbl>
              <c:idx val="3"/>
              <c:layout>
                <c:manualLayout>
                  <c:x val="1.50093808630394E-2"/>
                  <c:y val="-2.8673835125448098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MENSUAL!$B$128:$B$137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MENSUAL!$C$128:$C$137</c:f>
              <c:numCache>
                <c:formatCode>General</c:formatCode>
                <c:ptCount val="10"/>
                <c:pt idx="0">
                  <c:v>13</c:v>
                </c:pt>
                <c:pt idx="1">
                  <c:v>7</c:v>
                </c:pt>
                <c:pt idx="2">
                  <c:v>12</c:v>
                </c:pt>
                <c:pt idx="3">
                  <c:v>11</c:v>
                </c:pt>
                <c:pt idx="4">
                  <c:v>16</c:v>
                </c:pt>
                <c:pt idx="5">
                  <c:v>4</c:v>
                </c:pt>
                <c:pt idx="6">
                  <c:v>7</c:v>
                </c:pt>
                <c:pt idx="7">
                  <c:v>5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MENSUAL!$D$127</c:f>
              <c:strCache>
                <c:ptCount val="1"/>
                <c:pt idx="0">
                  <c:v>ACCIDENTES VIALES CON LESIONADOS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MENSUAL!$B$128:$B$137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MENSUAL!$D$128:$D$137</c:f>
              <c:numCache>
                <c:formatCode>General</c:formatCode>
                <c:ptCount val="10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ser>
          <c:idx val="2"/>
          <c:order val="2"/>
          <c:tx>
            <c:strRef>
              <c:f>MENSUAL!$E$127</c:f>
              <c:strCache>
                <c:ptCount val="1"/>
                <c:pt idx="0">
                  <c:v>ACCIDENTES VIALES CON MUERTOS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MENSUAL!$B$128:$B$137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MENSUAL!$E$128:$E$137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hape val="box"/>
        <c:axId val="100889728"/>
        <c:axId val="101090432"/>
        <c:axId val="0"/>
      </c:bar3DChart>
      <c:catAx>
        <c:axId val="10088972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101090432"/>
        <c:crosses val="autoZero"/>
        <c:auto val="1"/>
        <c:lblAlgn val="ctr"/>
        <c:lblOffset val="100"/>
      </c:catAx>
      <c:valAx>
        <c:axId val="101090432"/>
        <c:scaling>
          <c:orientation val="minMax"/>
        </c:scaling>
        <c:axPos val="l"/>
        <c:majorGridlines/>
        <c:numFmt formatCode="General" sourceLinked="1"/>
        <c:tickLblPos val="nextTo"/>
        <c:crossAx val="100889728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 algn="ctr">
              <a:defRPr sz="1600"/>
            </a:pPr>
            <a:r>
              <a:rPr lang="es-MX" sz="1600" b="1" i="0" baseline="0" dirty="0"/>
              <a:t>CLASIFICACIÓN  POR CONDICION DEL CONDUCTOR Y CUANTIFICACIÓN</a:t>
            </a:r>
            <a:endParaRPr lang="en-US" sz="1600" b="1" i="0" baseline="0" dirty="0"/>
          </a:p>
          <a:p>
            <a:pPr algn="ctr">
              <a:defRPr sz="1600"/>
            </a:pPr>
            <a:r>
              <a:rPr lang="es-MX" sz="1600" b="1" i="0" baseline="0" dirty="0"/>
              <a:t>CON LESIONADOS Y FALLECIMIENTOS</a:t>
            </a:r>
            <a:endParaRPr lang="es-MX" sz="16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MENSUAL!$B$154</c:f>
              <c:strCache>
                <c:ptCount val="1"/>
                <c:pt idx="0">
                  <c:v>ACCIDENTES TOTALES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MENSUAL!$C$155:$C$158</c:f>
              <c:numCache>
                <c:formatCode>General</c:formatCode>
                <c:ptCount val="4"/>
                <c:pt idx="0">
                  <c:v>11</c:v>
                </c:pt>
                <c:pt idx="1">
                  <c:v>14</c:v>
                </c:pt>
                <c:pt idx="2">
                  <c:v>2</c:v>
                </c:pt>
                <c:pt idx="3">
                  <c:v>53</c:v>
                </c:pt>
              </c:numCache>
            </c:numRef>
          </c:val>
        </c:ser>
        <c:ser>
          <c:idx val="1"/>
          <c:order val="1"/>
          <c:tx>
            <c:strRef>
              <c:f>MENSUAL!$D$154</c:f>
              <c:strCache>
                <c:ptCount val="1"/>
                <c:pt idx="0">
                  <c:v>LESIONADOS POR CONDICIONES DEL CONDUCTOR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MENSUAL!$D$155:$D$158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MENSUAL!$E$154</c:f>
              <c:strCache>
                <c:ptCount val="1"/>
                <c:pt idx="0">
                  <c:v>MUERTOS POR CONDICIONES DEL CONDUCTOR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MENSUAL!$E$155:$E$158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88072192"/>
        <c:axId val="88160896"/>
        <c:axId val="0"/>
      </c:bar3DChart>
      <c:catAx>
        <c:axId val="88072192"/>
        <c:scaling>
          <c:orientation val="minMax"/>
        </c:scaling>
        <c:axPos val="b"/>
        <c:tickLblPos val="nextTo"/>
        <c:crossAx val="88160896"/>
        <c:crosses val="autoZero"/>
        <c:auto val="1"/>
        <c:lblAlgn val="ctr"/>
        <c:lblOffset val="100"/>
      </c:catAx>
      <c:valAx>
        <c:axId val="881608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88072192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18/03/2014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18/03/2014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18/03/2014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18/03/2014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18/03/2014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18/03/2014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18/03/2014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18/03/2014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18/03/2014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18/03/2014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18/03/2014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18/03/2014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18/03/2014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206976" y="8143900"/>
            <a:ext cx="14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Febrero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xmlns="" val="1627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VIALIDAD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Y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los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 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FEBRERO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 2014.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o por infracciones administrativas en el mes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febrero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clasificadas por edades y sexos.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6 Gráfico"/>
          <p:cNvGraphicFramePr/>
          <p:nvPr/>
        </p:nvGraphicFramePr>
        <p:xfrm>
          <a:off x="357166" y="5357818"/>
          <a:ext cx="621510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febrero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2014. Clasificados por tipos de accidentes.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accidentes con lesionados y fallecimientos  quedan de oficio a disposición del Ministerio Publico.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04664" y="5364088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8" name="1 Gráfico"/>
          <p:cNvGraphicFramePr/>
          <p:nvPr/>
        </p:nvGraphicFramePr>
        <p:xfrm>
          <a:off x="404664" y="2411760"/>
          <a:ext cx="60486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17 Gráfico"/>
          <p:cNvGraphicFramePr/>
          <p:nvPr/>
        </p:nvGraphicFramePr>
        <p:xfrm>
          <a:off x="-2357478" y="5500694"/>
          <a:ext cx="1185870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07246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RCRM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bngc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8604" y="1571604"/>
            <a:ext cx="6000792" cy="378621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graphicFrame>
        <p:nvGraphicFramePr>
          <p:cNvPr id="9" name="8 Gráfico"/>
          <p:cNvGraphicFramePr/>
          <p:nvPr/>
        </p:nvGraphicFramePr>
        <p:xfrm>
          <a:off x="214290" y="1643042"/>
          <a:ext cx="6429419" cy="361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95</Words>
  <Application>Microsoft Office PowerPoint</Application>
  <PresentationFormat>Presentación en pantalla (4:3)</PresentationFormat>
  <Paragraphs>63</Paragraphs>
  <Slides>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SALVADOR</cp:lastModifiedBy>
  <cp:revision>136</cp:revision>
  <cp:lastPrinted>2013-04-09T01:32:33Z</cp:lastPrinted>
  <dcterms:created xsi:type="dcterms:W3CDTF">2013-05-04T00:53:54Z</dcterms:created>
  <dcterms:modified xsi:type="dcterms:W3CDTF">2014-03-18T17:06:55Z</dcterms:modified>
</cp:coreProperties>
</file>